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68" r:id="rId12"/>
    <p:sldId id="266" r:id="rId13"/>
    <p:sldId id="269" r:id="rId14"/>
    <p:sldId id="270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AC175B-E6AC-4966-B853-7B20909C7B5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A715920-6C65-4064-8237-86D538DEBBE4}">
      <dgm:prSet/>
      <dgm:spPr/>
      <dgm:t>
        <a:bodyPr/>
        <a:lstStyle/>
        <a:p>
          <a:r>
            <a:rPr lang="en-US"/>
            <a:t>Model: Mistral-7B fine-tuned using QLoRA.</a:t>
          </a:r>
        </a:p>
      </dgm:t>
    </dgm:pt>
    <dgm:pt modelId="{61767355-FE17-46FC-8B93-AA4B31FE9A24}" type="parTrans" cxnId="{0408F2A6-357D-41AB-BB3B-C46164848700}">
      <dgm:prSet/>
      <dgm:spPr/>
      <dgm:t>
        <a:bodyPr/>
        <a:lstStyle/>
        <a:p>
          <a:endParaRPr lang="en-US"/>
        </a:p>
      </dgm:t>
    </dgm:pt>
    <dgm:pt modelId="{9E6F68D9-6487-4BA4-9EA8-FAF1A2E408E3}" type="sibTrans" cxnId="{0408F2A6-357D-41AB-BB3B-C46164848700}">
      <dgm:prSet/>
      <dgm:spPr/>
      <dgm:t>
        <a:bodyPr/>
        <a:lstStyle/>
        <a:p>
          <a:endParaRPr lang="en-US"/>
        </a:p>
      </dgm:t>
    </dgm:pt>
    <dgm:pt modelId="{24D43709-4BB0-4B1A-AFCD-1D694D62CB9B}">
      <dgm:prSet/>
      <dgm:spPr/>
      <dgm:t>
        <a:bodyPr/>
        <a:lstStyle/>
        <a:p>
          <a:r>
            <a:rPr lang="en-US" dirty="0"/>
            <a:t>Efficient method using quantized layers and adapters. Allows training on commodity GPUs.</a:t>
          </a:r>
        </a:p>
      </dgm:t>
    </dgm:pt>
    <dgm:pt modelId="{8D020D7C-A128-4E5D-9856-ADE7116C446E}" type="parTrans" cxnId="{332A3DD0-74B6-42A0-89FD-05F2C063959C}">
      <dgm:prSet/>
      <dgm:spPr/>
      <dgm:t>
        <a:bodyPr/>
        <a:lstStyle/>
        <a:p>
          <a:endParaRPr lang="en-US"/>
        </a:p>
      </dgm:t>
    </dgm:pt>
    <dgm:pt modelId="{71E2D113-20A6-4882-91AE-4C3848E39421}" type="sibTrans" cxnId="{332A3DD0-74B6-42A0-89FD-05F2C063959C}">
      <dgm:prSet/>
      <dgm:spPr/>
      <dgm:t>
        <a:bodyPr/>
        <a:lstStyle/>
        <a:p>
          <a:endParaRPr lang="en-US"/>
        </a:p>
      </dgm:t>
    </dgm:pt>
    <dgm:pt modelId="{1C41E1E5-1372-4416-AA9A-0066860CF956}" type="pres">
      <dgm:prSet presAssocID="{2DAC175B-E6AC-4966-B853-7B20909C7B56}" presName="root" presStyleCnt="0">
        <dgm:presLayoutVars>
          <dgm:dir/>
          <dgm:resizeHandles val="exact"/>
        </dgm:presLayoutVars>
      </dgm:prSet>
      <dgm:spPr/>
    </dgm:pt>
    <dgm:pt modelId="{15ACA32F-E503-48CD-A0DC-B22B8F8D87AC}" type="pres">
      <dgm:prSet presAssocID="{3A715920-6C65-4064-8237-86D538DEBBE4}" presName="compNode" presStyleCnt="0"/>
      <dgm:spPr/>
    </dgm:pt>
    <dgm:pt modelId="{97B78CE9-3A64-419F-B9E8-33F828D6C5BB}" type="pres">
      <dgm:prSet presAssocID="{3A715920-6C65-4064-8237-86D538DEBBE4}" presName="bgRect" presStyleLbl="bgShp" presStyleIdx="0" presStyleCnt="2"/>
      <dgm:spPr/>
    </dgm:pt>
    <dgm:pt modelId="{864A88F7-B52C-4A81-BA29-CF87193EDC3D}" type="pres">
      <dgm:prSet presAssocID="{3A715920-6C65-4064-8237-86D538DEBBE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EC0CB67-3F18-4125-A5C5-79F70A9B6833}" type="pres">
      <dgm:prSet presAssocID="{3A715920-6C65-4064-8237-86D538DEBBE4}" presName="spaceRect" presStyleCnt="0"/>
      <dgm:spPr/>
    </dgm:pt>
    <dgm:pt modelId="{A407A83A-DBF7-42AB-A254-01ABB5A51B9F}" type="pres">
      <dgm:prSet presAssocID="{3A715920-6C65-4064-8237-86D538DEBBE4}" presName="parTx" presStyleLbl="revTx" presStyleIdx="0" presStyleCnt="2">
        <dgm:presLayoutVars>
          <dgm:chMax val="0"/>
          <dgm:chPref val="0"/>
        </dgm:presLayoutVars>
      </dgm:prSet>
      <dgm:spPr/>
    </dgm:pt>
    <dgm:pt modelId="{2D1CE12B-F75E-4D8D-948E-CEAA50282F97}" type="pres">
      <dgm:prSet presAssocID="{9E6F68D9-6487-4BA4-9EA8-FAF1A2E408E3}" presName="sibTrans" presStyleCnt="0"/>
      <dgm:spPr/>
    </dgm:pt>
    <dgm:pt modelId="{F11E384B-2DFB-475A-A5F5-B3063429A2E2}" type="pres">
      <dgm:prSet presAssocID="{24D43709-4BB0-4B1A-AFCD-1D694D62CB9B}" presName="compNode" presStyleCnt="0"/>
      <dgm:spPr/>
    </dgm:pt>
    <dgm:pt modelId="{2E728474-753F-4A16-ABC0-F72027F5FB19}" type="pres">
      <dgm:prSet presAssocID="{24D43709-4BB0-4B1A-AFCD-1D694D62CB9B}" presName="bgRect" presStyleLbl="bgShp" presStyleIdx="1" presStyleCnt="2"/>
      <dgm:spPr/>
    </dgm:pt>
    <dgm:pt modelId="{C26A8A1A-0779-4641-B6D0-380DC406B0AD}" type="pres">
      <dgm:prSet presAssocID="{24D43709-4BB0-4B1A-AFCD-1D694D62CB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AA097CF-0F5D-4BF0-9D2A-425A324CC553}" type="pres">
      <dgm:prSet presAssocID="{24D43709-4BB0-4B1A-AFCD-1D694D62CB9B}" presName="spaceRect" presStyleCnt="0"/>
      <dgm:spPr/>
    </dgm:pt>
    <dgm:pt modelId="{61E798DF-D87A-47FD-8378-01F3CDAEB61A}" type="pres">
      <dgm:prSet presAssocID="{24D43709-4BB0-4B1A-AFCD-1D694D62CB9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2447B6F-502F-4855-B934-FF9241D3EFCF}" type="presOf" srcId="{2DAC175B-E6AC-4966-B853-7B20909C7B56}" destId="{1C41E1E5-1372-4416-AA9A-0066860CF956}" srcOrd="0" destOrd="0" presId="urn:microsoft.com/office/officeart/2018/2/layout/IconVerticalSolidList"/>
    <dgm:cxn modelId="{D2891170-0B9C-43A6-97F1-6C95EDB6107C}" type="presOf" srcId="{3A715920-6C65-4064-8237-86D538DEBBE4}" destId="{A407A83A-DBF7-42AB-A254-01ABB5A51B9F}" srcOrd="0" destOrd="0" presId="urn:microsoft.com/office/officeart/2018/2/layout/IconVerticalSolidList"/>
    <dgm:cxn modelId="{15ADDD9B-091B-42BB-955A-B3EA656121CF}" type="presOf" srcId="{24D43709-4BB0-4B1A-AFCD-1D694D62CB9B}" destId="{61E798DF-D87A-47FD-8378-01F3CDAEB61A}" srcOrd="0" destOrd="0" presId="urn:microsoft.com/office/officeart/2018/2/layout/IconVerticalSolidList"/>
    <dgm:cxn modelId="{0408F2A6-357D-41AB-BB3B-C46164848700}" srcId="{2DAC175B-E6AC-4966-B853-7B20909C7B56}" destId="{3A715920-6C65-4064-8237-86D538DEBBE4}" srcOrd="0" destOrd="0" parTransId="{61767355-FE17-46FC-8B93-AA4B31FE9A24}" sibTransId="{9E6F68D9-6487-4BA4-9EA8-FAF1A2E408E3}"/>
    <dgm:cxn modelId="{332A3DD0-74B6-42A0-89FD-05F2C063959C}" srcId="{2DAC175B-E6AC-4966-B853-7B20909C7B56}" destId="{24D43709-4BB0-4B1A-AFCD-1D694D62CB9B}" srcOrd="1" destOrd="0" parTransId="{8D020D7C-A128-4E5D-9856-ADE7116C446E}" sibTransId="{71E2D113-20A6-4882-91AE-4C3848E39421}"/>
    <dgm:cxn modelId="{1571C5AA-67AB-4F58-AA34-CAF92B746D90}" type="presParOf" srcId="{1C41E1E5-1372-4416-AA9A-0066860CF956}" destId="{15ACA32F-E503-48CD-A0DC-B22B8F8D87AC}" srcOrd="0" destOrd="0" presId="urn:microsoft.com/office/officeart/2018/2/layout/IconVerticalSolidList"/>
    <dgm:cxn modelId="{541CAB83-4348-4247-BD12-54E30CB4FA60}" type="presParOf" srcId="{15ACA32F-E503-48CD-A0DC-B22B8F8D87AC}" destId="{97B78CE9-3A64-419F-B9E8-33F828D6C5BB}" srcOrd="0" destOrd="0" presId="urn:microsoft.com/office/officeart/2018/2/layout/IconVerticalSolidList"/>
    <dgm:cxn modelId="{5F126CF4-9D22-4255-915C-BB7ECE21C102}" type="presParOf" srcId="{15ACA32F-E503-48CD-A0DC-B22B8F8D87AC}" destId="{864A88F7-B52C-4A81-BA29-CF87193EDC3D}" srcOrd="1" destOrd="0" presId="urn:microsoft.com/office/officeart/2018/2/layout/IconVerticalSolidList"/>
    <dgm:cxn modelId="{2309A1B5-A5B5-4592-83A4-F16D5EEE86F0}" type="presParOf" srcId="{15ACA32F-E503-48CD-A0DC-B22B8F8D87AC}" destId="{CEC0CB67-3F18-4125-A5C5-79F70A9B6833}" srcOrd="2" destOrd="0" presId="urn:microsoft.com/office/officeart/2018/2/layout/IconVerticalSolidList"/>
    <dgm:cxn modelId="{82817621-EB5A-4350-984F-82EDBF3A6CEE}" type="presParOf" srcId="{15ACA32F-E503-48CD-A0DC-B22B8F8D87AC}" destId="{A407A83A-DBF7-42AB-A254-01ABB5A51B9F}" srcOrd="3" destOrd="0" presId="urn:microsoft.com/office/officeart/2018/2/layout/IconVerticalSolidList"/>
    <dgm:cxn modelId="{2A91B465-ED1A-4853-8093-6E69A18CFE67}" type="presParOf" srcId="{1C41E1E5-1372-4416-AA9A-0066860CF956}" destId="{2D1CE12B-F75E-4D8D-948E-CEAA50282F97}" srcOrd="1" destOrd="0" presId="urn:microsoft.com/office/officeart/2018/2/layout/IconVerticalSolidList"/>
    <dgm:cxn modelId="{C80B591B-FBAD-43BD-8D39-7417BD261157}" type="presParOf" srcId="{1C41E1E5-1372-4416-AA9A-0066860CF956}" destId="{F11E384B-2DFB-475A-A5F5-B3063429A2E2}" srcOrd="2" destOrd="0" presId="urn:microsoft.com/office/officeart/2018/2/layout/IconVerticalSolidList"/>
    <dgm:cxn modelId="{CA821FDB-0619-459D-A479-B44A319FF723}" type="presParOf" srcId="{F11E384B-2DFB-475A-A5F5-B3063429A2E2}" destId="{2E728474-753F-4A16-ABC0-F72027F5FB19}" srcOrd="0" destOrd="0" presId="urn:microsoft.com/office/officeart/2018/2/layout/IconVerticalSolidList"/>
    <dgm:cxn modelId="{5C3CD5E3-8071-4601-985F-7C2562681216}" type="presParOf" srcId="{F11E384B-2DFB-475A-A5F5-B3063429A2E2}" destId="{C26A8A1A-0779-4641-B6D0-380DC406B0AD}" srcOrd="1" destOrd="0" presId="urn:microsoft.com/office/officeart/2018/2/layout/IconVerticalSolidList"/>
    <dgm:cxn modelId="{4243DE9C-959B-4706-8449-EC33B2E8C3A5}" type="presParOf" srcId="{F11E384B-2DFB-475A-A5F5-B3063429A2E2}" destId="{5AA097CF-0F5D-4BF0-9D2A-425A324CC553}" srcOrd="2" destOrd="0" presId="urn:microsoft.com/office/officeart/2018/2/layout/IconVerticalSolidList"/>
    <dgm:cxn modelId="{F30CBA8D-F002-4BD8-AF68-8D5443E20BB3}" type="presParOf" srcId="{F11E384B-2DFB-475A-A5F5-B3063429A2E2}" destId="{61E798DF-D87A-47FD-8378-01F3CDAEB6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7A27B3-2652-4D25-9A11-D4E599BCBE4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6F68138-D0CB-477E-ABB4-1DC24F35F813}">
      <dgm:prSet/>
      <dgm:spPr/>
      <dgm:t>
        <a:bodyPr/>
        <a:lstStyle/>
        <a:p>
          <a:r>
            <a:rPr lang="en-US"/>
            <a:t>Demonstrated end-to-end automated design-to-code conversion.</a:t>
          </a:r>
        </a:p>
      </dgm:t>
    </dgm:pt>
    <dgm:pt modelId="{1F0F9D77-4B30-4BC3-B3F0-1CDA6FA91EBD}" type="parTrans" cxnId="{0851DD2F-EF38-4116-BE03-AAD184D4654B}">
      <dgm:prSet/>
      <dgm:spPr/>
      <dgm:t>
        <a:bodyPr/>
        <a:lstStyle/>
        <a:p>
          <a:endParaRPr lang="en-US"/>
        </a:p>
      </dgm:t>
    </dgm:pt>
    <dgm:pt modelId="{F994B559-40FA-4DBB-90CF-268AD6E29041}" type="sibTrans" cxnId="{0851DD2F-EF38-4116-BE03-AAD184D4654B}">
      <dgm:prSet/>
      <dgm:spPr/>
      <dgm:t>
        <a:bodyPr/>
        <a:lstStyle/>
        <a:p>
          <a:endParaRPr lang="en-US"/>
        </a:p>
      </dgm:t>
    </dgm:pt>
    <dgm:pt modelId="{AF54804E-77D0-4875-B6EC-F09531AD2917}">
      <dgm:prSet/>
      <dgm:spPr/>
      <dgm:t>
        <a:bodyPr/>
        <a:lstStyle/>
        <a:p>
          <a:r>
            <a:rPr lang="en-US"/>
            <a:t>Grayscale and edge detection enhanced layout understanding.</a:t>
          </a:r>
        </a:p>
      </dgm:t>
    </dgm:pt>
    <dgm:pt modelId="{1D0F5A8C-EDB9-40C6-8075-2FD4EB8FB187}" type="parTrans" cxnId="{43E943CF-2F90-4659-B86E-1C881C0D831E}">
      <dgm:prSet/>
      <dgm:spPr/>
      <dgm:t>
        <a:bodyPr/>
        <a:lstStyle/>
        <a:p>
          <a:endParaRPr lang="en-US"/>
        </a:p>
      </dgm:t>
    </dgm:pt>
    <dgm:pt modelId="{CBBF2647-B1B3-4F8A-926A-6874ADA59842}" type="sibTrans" cxnId="{43E943CF-2F90-4659-B86E-1C881C0D831E}">
      <dgm:prSet/>
      <dgm:spPr/>
      <dgm:t>
        <a:bodyPr/>
        <a:lstStyle/>
        <a:p>
          <a:endParaRPr lang="en-US"/>
        </a:p>
      </dgm:t>
    </dgm:pt>
    <dgm:pt modelId="{9FBB1642-65DF-41E9-A1FD-2E3BB208D763}">
      <dgm:prSet/>
      <dgm:spPr/>
      <dgm:t>
        <a:bodyPr/>
        <a:lstStyle/>
        <a:p>
          <a:r>
            <a:rPr lang="en-US"/>
            <a:t>Mistral-7B fine-tuned using QLoRA mapped layout to HTML.</a:t>
          </a:r>
        </a:p>
      </dgm:t>
    </dgm:pt>
    <dgm:pt modelId="{C4E6A7E5-8CC0-4382-83F6-A3C96485D5A4}" type="parTrans" cxnId="{404E0EBB-BEB6-4B4A-950F-15FBDC4F2D38}">
      <dgm:prSet/>
      <dgm:spPr/>
      <dgm:t>
        <a:bodyPr/>
        <a:lstStyle/>
        <a:p>
          <a:endParaRPr lang="en-US"/>
        </a:p>
      </dgm:t>
    </dgm:pt>
    <dgm:pt modelId="{80A6779D-9FA7-404B-885C-505B99AA37D7}" type="sibTrans" cxnId="{404E0EBB-BEB6-4B4A-950F-15FBDC4F2D38}">
      <dgm:prSet/>
      <dgm:spPr/>
      <dgm:t>
        <a:bodyPr/>
        <a:lstStyle/>
        <a:p>
          <a:endParaRPr lang="en-US"/>
        </a:p>
      </dgm:t>
    </dgm:pt>
    <dgm:pt modelId="{6124F066-F092-4F49-AD37-653EC799DEF6}">
      <dgm:prSet/>
      <dgm:spPr/>
      <dgm:t>
        <a:bodyPr/>
        <a:lstStyle/>
        <a:p>
          <a:r>
            <a:rPr lang="en-US"/>
            <a:t>Foundation for future visual programming and design automation.</a:t>
          </a:r>
        </a:p>
      </dgm:t>
    </dgm:pt>
    <dgm:pt modelId="{ECAE11ED-DFC0-41F2-8D91-B7AE73BE92B4}" type="parTrans" cxnId="{FF05E3FF-3693-4394-BEC4-AC200D3AADEE}">
      <dgm:prSet/>
      <dgm:spPr/>
      <dgm:t>
        <a:bodyPr/>
        <a:lstStyle/>
        <a:p>
          <a:endParaRPr lang="en-US"/>
        </a:p>
      </dgm:t>
    </dgm:pt>
    <dgm:pt modelId="{4640A8D9-EE2D-4AE9-89A7-3271D9A1E8D6}" type="sibTrans" cxnId="{FF05E3FF-3693-4394-BEC4-AC200D3AADEE}">
      <dgm:prSet/>
      <dgm:spPr/>
      <dgm:t>
        <a:bodyPr/>
        <a:lstStyle/>
        <a:p>
          <a:endParaRPr lang="en-US"/>
        </a:p>
      </dgm:t>
    </dgm:pt>
    <dgm:pt modelId="{D7996C29-EDFE-4257-9CDD-DDEDFAE72D3C}" type="pres">
      <dgm:prSet presAssocID="{987A27B3-2652-4D25-9A11-D4E599BCBE40}" presName="root" presStyleCnt="0">
        <dgm:presLayoutVars>
          <dgm:dir/>
          <dgm:resizeHandles val="exact"/>
        </dgm:presLayoutVars>
      </dgm:prSet>
      <dgm:spPr/>
    </dgm:pt>
    <dgm:pt modelId="{C9AC9B4C-6F7F-4043-B028-66D721226246}" type="pres">
      <dgm:prSet presAssocID="{C6F68138-D0CB-477E-ABB4-1DC24F35F813}" presName="compNode" presStyleCnt="0"/>
      <dgm:spPr/>
    </dgm:pt>
    <dgm:pt modelId="{C72776CA-BA0A-47DE-BDF4-6EB331437B65}" type="pres">
      <dgm:prSet presAssocID="{C6F68138-D0CB-477E-ABB4-1DC24F35F813}" presName="bgRect" presStyleLbl="bgShp" presStyleIdx="0" presStyleCnt="4"/>
      <dgm:spPr/>
    </dgm:pt>
    <dgm:pt modelId="{A90042A8-BE9F-4EF5-972F-152D960F6CC8}" type="pres">
      <dgm:prSet presAssocID="{C6F68138-D0CB-477E-ABB4-1DC24F35F81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92CC742-E6D0-43FB-BE98-8425EF240C0F}" type="pres">
      <dgm:prSet presAssocID="{C6F68138-D0CB-477E-ABB4-1DC24F35F813}" presName="spaceRect" presStyleCnt="0"/>
      <dgm:spPr/>
    </dgm:pt>
    <dgm:pt modelId="{07A296BC-F786-4BDC-8D34-DD95ED52BDFA}" type="pres">
      <dgm:prSet presAssocID="{C6F68138-D0CB-477E-ABB4-1DC24F35F813}" presName="parTx" presStyleLbl="revTx" presStyleIdx="0" presStyleCnt="4">
        <dgm:presLayoutVars>
          <dgm:chMax val="0"/>
          <dgm:chPref val="0"/>
        </dgm:presLayoutVars>
      </dgm:prSet>
      <dgm:spPr/>
    </dgm:pt>
    <dgm:pt modelId="{C2A1D384-A856-4C88-BB7A-CD2614CFE0CD}" type="pres">
      <dgm:prSet presAssocID="{F994B559-40FA-4DBB-90CF-268AD6E29041}" presName="sibTrans" presStyleCnt="0"/>
      <dgm:spPr/>
    </dgm:pt>
    <dgm:pt modelId="{9A685727-1784-49F1-BB15-174B4C103C4C}" type="pres">
      <dgm:prSet presAssocID="{AF54804E-77D0-4875-B6EC-F09531AD2917}" presName="compNode" presStyleCnt="0"/>
      <dgm:spPr/>
    </dgm:pt>
    <dgm:pt modelId="{70B675B5-49B8-4849-A844-DE975621BE58}" type="pres">
      <dgm:prSet presAssocID="{AF54804E-77D0-4875-B6EC-F09531AD2917}" presName="bgRect" presStyleLbl="bgShp" presStyleIdx="1" presStyleCnt="4"/>
      <dgm:spPr/>
    </dgm:pt>
    <dgm:pt modelId="{2DF6C75C-266A-4841-AB1F-7132A0FC555E}" type="pres">
      <dgm:prSet presAssocID="{AF54804E-77D0-4875-B6EC-F09531AD29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E649E064-988E-43F6-9E1A-30F3F5DEE182}" type="pres">
      <dgm:prSet presAssocID="{AF54804E-77D0-4875-B6EC-F09531AD2917}" presName="spaceRect" presStyleCnt="0"/>
      <dgm:spPr/>
    </dgm:pt>
    <dgm:pt modelId="{A8EF8CE8-3126-41FA-94C4-561D86AC1D3F}" type="pres">
      <dgm:prSet presAssocID="{AF54804E-77D0-4875-B6EC-F09531AD2917}" presName="parTx" presStyleLbl="revTx" presStyleIdx="1" presStyleCnt="4">
        <dgm:presLayoutVars>
          <dgm:chMax val="0"/>
          <dgm:chPref val="0"/>
        </dgm:presLayoutVars>
      </dgm:prSet>
      <dgm:spPr/>
    </dgm:pt>
    <dgm:pt modelId="{DEA85E2A-7E2A-4458-BFF5-7E47B2DC6762}" type="pres">
      <dgm:prSet presAssocID="{CBBF2647-B1B3-4F8A-926A-6874ADA59842}" presName="sibTrans" presStyleCnt="0"/>
      <dgm:spPr/>
    </dgm:pt>
    <dgm:pt modelId="{85F1B432-98F4-4438-9638-140F7E201217}" type="pres">
      <dgm:prSet presAssocID="{9FBB1642-65DF-41E9-A1FD-2E3BB208D763}" presName="compNode" presStyleCnt="0"/>
      <dgm:spPr/>
    </dgm:pt>
    <dgm:pt modelId="{9C1971B5-AF31-4E69-9A07-BE47D4A91B44}" type="pres">
      <dgm:prSet presAssocID="{9FBB1642-65DF-41E9-A1FD-2E3BB208D763}" presName="bgRect" presStyleLbl="bgShp" presStyleIdx="2" presStyleCnt="4"/>
      <dgm:spPr/>
    </dgm:pt>
    <dgm:pt modelId="{B4B8B396-3694-45E5-A852-E12EBAD535E8}" type="pres">
      <dgm:prSet presAssocID="{9FBB1642-65DF-41E9-A1FD-2E3BB208D76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FAADC6A-D2E8-480F-BEAD-4C7457091356}" type="pres">
      <dgm:prSet presAssocID="{9FBB1642-65DF-41E9-A1FD-2E3BB208D763}" presName="spaceRect" presStyleCnt="0"/>
      <dgm:spPr/>
    </dgm:pt>
    <dgm:pt modelId="{740B6DD6-ACAB-464F-92B8-E5F310AE7312}" type="pres">
      <dgm:prSet presAssocID="{9FBB1642-65DF-41E9-A1FD-2E3BB208D763}" presName="parTx" presStyleLbl="revTx" presStyleIdx="2" presStyleCnt="4">
        <dgm:presLayoutVars>
          <dgm:chMax val="0"/>
          <dgm:chPref val="0"/>
        </dgm:presLayoutVars>
      </dgm:prSet>
      <dgm:spPr/>
    </dgm:pt>
    <dgm:pt modelId="{A8BE2530-8EAA-49BC-92D4-3C0DCDEAF108}" type="pres">
      <dgm:prSet presAssocID="{80A6779D-9FA7-404B-885C-505B99AA37D7}" presName="sibTrans" presStyleCnt="0"/>
      <dgm:spPr/>
    </dgm:pt>
    <dgm:pt modelId="{386E2BC4-70A0-4988-BBD3-D2B72976449C}" type="pres">
      <dgm:prSet presAssocID="{6124F066-F092-4F49-AD37-653EC799DEF6}" presName="compNode" presStyleCnt="0"/>
      <dgm:spPr/>
    </dgm:pt>
    <dgm:pt modelId="{70F78938-4D81-4066-996D-8B7811385C00}" type="pres">
      <dgm:prSet presAssocID="{6124F066-F092-4F49-AD37-653EC799DEF6}" presName="bgRect" presStyleLbl="bgShp" presStyleIdx="3" presStyleCnt="4"/>
      <dgm:spPr/>
    </dgm:pt>
    <dgm:pt modelId="{E0C90D61-3421-4C1D-81D3-5DF2ADFD8585}" type="pres">
      <dgm:prSet presAssocID="{6124F066-F092-4F49-AD37-653EC799DE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62B75DF-9544-4695-9686-216C9E9999C1}" type="pres">
      <dgm:prSet presAssocID="{6124F066-F092-4F49-AD37-653EC799DEF6}" presName="spaceRect" presStyleCnt="0"/>
      <dgm:spPr/>
    </dgm:pt>
    <dgm:pt modelId="{60181687-379D-44B1-A18E-242189FDCD6C}" type="pres">
      <dgm:prSet presAssocID="{6124F066-F092-4F49-AD37-653EC799DEF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5F2D10-9B86-43D6-8B66-79587A105F04}" type="presOf" srcId="{6124F066-F092-4F49-AD37-653EC799DEF6}" destId="{60181687-379D-44B1-A18E-242189FDCD6C}" srcOrd="0" destOrd="0" presId="urn:microsoft.com/office/officeart/2018/2/layout/IconVerticalSolidList"/>
    <dgm:cxn modelId="{0851DD2F-EF38-4116-BE03-AAD184D4654B}" srcId="{987A27B3-2652-4D25-9A11-D4E599BCBE40}" destId="{C6F68138-D0CB-477E-ABB4-1DC24F35F813}" srcOrd="0" destOrd="0" parTransId="{1F0F9D77-4B30-4BC3-B3F0-1CDA6FA91EBD}" sibTransId="{F994B559-40FA-4DBB-90CF-268AD6E29041}"/>
    <dgm:cxn modelId="{142CF74A-D3C2-4649-BF52-B18AD158C4CA}" type="presOf" srcId="{AF54804E-77D0-4875-B6EC-F09531AD2917}" destId="{A8EF8CE8-3126-41FA-94C4-561D86AC1D3F}" srcOrd="0" destOrd="0" presId="urn:microsoft.com/office/officeart/2018/2/layout/IconVerticalSolidList"/>
    <dgm:cxn modelId="{E24BEA95-1832-4729-A89D-E78DE7F62ABA}" type="presOf" srcId="{C6F68138-D0CB-477E-ABB4-1DC24F35F813}" destId="{07A296BC-F786-4BDC-8D34-DD95ED52BDFA}" srcOrd="0" destOrd="0" presId="urn:microsoft.com/office/officeart/2018/2/layout/IconVerticalSolidList"/>
    <dgm:cxn modelId="{86EA5BA2-D689-4355-AB3E-103517858A39}" type="presOf" srcId="{9FBB1642-65DF-41E9-A1FD-2E3BB208D763}" destId="{740B6DD6-ACAB-464F-92B8-E5F310AE7312}" srcOrd="0" destOrd="0" presId="urn:microsoft.com/office/officeart/2018/2/layout/IconVerticalSolidList"/>
    <dgm:cxn modelId="{404E0EBB-BEB6-4B4A-950F-15FBDC4F2D38}" srcId="{987A27B3-2652-4D25-9A11-D4E599BCBE40}" destId="{9FBB1642-65DF-41E9-A1FD-2E3BB208D763}" srcOrd="2" destOrd="0" parTransId="{C4E6A7E5-8CC0-4382-83F6-A3C96485D5A4}" sibTransId="{80A6779D-9FA7-404B-885C-505B99AA37D7}"/>
    <dgm:cxn modelId="{43E943CF-2F90-4659-B86E-1C881C0D831E}" srcId="{987A27B3-2652-4D25-9A11-D4E599BCBE40}" destId="{AF54804E-77D0-4875-B6EC-F09531AD2917}" srcOrd="1" destOrd="0" parTransId="{1D0F5A8C-EDB9-40C6-8075-2FD4EB8FB187}" sibTransId="{CBBF2647-B1B3-4F8A-926A-6874ADA59842}"/>
    <dgm:cxn modelId="{171B95FA-FD93-47E4-8939-F0AA7D720063}" type="presOf" srcId="{987A27B3-2652-4D25-9A11-D4E599BCBE40}" destId="{D7996C29-EDFE-4257-9CDD-DDEDFAE72D3C}" srcOrd="0" destOrd="0" presId="urn:microsoft.com/office/officeart/2018/2/layout/IconVerticalSolidList"/>
    <dgm:cxn modelId="{FF05E3FF-3693-4394-BEC4-AC200D3AADEE}" srcId="{987A27B3-2652-4D25-9A11-D4E599BCBE40}" destId="{6124F066-F092-4F49-AD37-653EC799DEF6}" srcOrd="3" destOrd="0" parTransId="{ECAE11ED-DFC0-41F2-8D91-B7AE73BE92B4}" sibTransId="{4640A8D9-EE2D-4AE9-89A7-3271D9A1E8D6}"/>
    <dgm:cxn modelId="{79615A94-162A-4856-B608-7A836C2BED35}" type="presParOf" srcId="{D7996C29-EDFE-4257-9CDD-DDEDFAE72D3C}" destId="{C9AC9B4C-6F7F-4043-B028-66D721226246}" srcOrd="0" destOrd="0" presId="urn:microsoft.com/office/officeart/2018/2/layout/IconVerticalSolidList"/>
    <dgm:cxn modelId="{8CBFA396-BBDE-4A93-B430-E84DE462F5A0}" type="presParOf" srcId="{C9AC9B4C-6F7F-4043-B028-66D721226246}" destId="{C72776CA-BA0A-47DE-BDF4-6EB331437B65}" srcOrd="0" destOrd="0" presId="urn:microsoft.com/office/officeart/2018/2/layout/IconVerticalSolidList"/>
    <dgm:cxn modelId="{329EF245-8A24-4D4B-AE44-8E0658AFCBBB}" type="presParOf" srcId="{C9AC9B4C-6F7F-4043-B028-66D721226246}" destId="{A90042A8-BE9F-4EF5-972F-152D960F6CC8}" srcOrd="1" destOrd="0" presId="urn:microsoft.com/office/officeart/2018/2/layout/IconVerticalSolidList"/>
    <dgm:cxn modelId="{0C033C8A-1F95-4F01-89F2-91F6006BA6CE}" type="presParOf" srcId="{C9AC9B4C-6F7F-4043-B028-66D721226246}" destId="{A92CC742-E6D0-43FB-BE98-8425EF240C0F}" srcOrd="2" destOrd="0" presId="urn:microsoft.com/office/officeart/2018/2/layout/IconVerticalSolidList"/>
    <dgm:cxn modelId="{4A8DB6C8-9B07-48C5-8E4D-6191393C1C6D}" type="presParOf" srcId="{C9AC9B4C-6F7F-4043-B028-66D721226246}" destId="{07A296BC-F786-4BDC-8D34-DD95ED52BDFA}" srcOrd="3" destOrd="0" presId="urn:microsoft.com/office/officeart/2018/2/layout/IconVerticalSolidList"/>
    <dgm:cxn modelId="{7597F6A1-3844-48BA-9425-1E565A3F8FCE}" type="presParOf" srcId="{D7996C29-EDFE-4257-9CDD-DDEDFAE72D3C}" destId="{C2A1D384-A856-4C88-BB7A-CD2614CFE0CD}" srcOrd="1" destOrd="0" presId="urn:microsoft.com/office/officeart/2018/2/layout/IconVerticalSolidList"/>
    <dgm:cxn modelId="{DB0B13D9-0893-41B6-9461-FC7E3D3FBDFE}" type="presParOf" srcId="{D7996C29-EDFE-4257-9CDD-DDEDFAE72D3C}" destId="{9A685727-1784-49F1-BB15-174B4C103C4C}" srcOrd="2" destOrd="0" presId="urn:microsoft.com/office/officeart/2018/2/layout/IconVerticalSolidList"/>
    <dgm:cxn modelId="{95345D8A-1D00-4248-B257-A0161FD2AE85}" type="presParOf" srcId="{9A685727-1784-49F1-BB15-174B4C103C4C}" destId="{70B675B5-49B8-4849-A844-DE975621BE58}" srcOrd="0" destOrd="0" presId="urn:microsoft.com/office/officeart/2018/2/layout/IconVerticalSolidList"/>
    <dgm:cxn modelId="{A8A4E890-5E2F-41F4-9112-283E4D663637}" type="presParOf" srcId="{9A685727-1784-49F1-BB15-174B4C103C4C}" destId="{2DF6C75C-266A-4841-AB1F-7132A0FC555E}" srcOrd="1" destOrd="0" presId="urn:microsoft.com/office/officeart/2018/2/layout/IconVerticalSolidList"/>
    <dgm:cxn modelId="{36E859E8-4067-4476-B59E-485B152564E5}" type="presParOf" srcId="{9A685727-1784-49F1-BB15-174B4C103C4C}" destId="{E649E064-988E-43F6-9E1A-30F3F5DEE182}" srcOrd="2" destOrd="0" presId="urn:microsoft.com/office/officeart/2018/2/layout/IconVerticalSolidList"/>
    <dgm:cxn modelId="{4DBF2377-E37A-4B3C-9D92-ECB8AAE3F384}" type="presParOf" srcId="{9A685727-1784-49F1-BB15-174B4C103C4C}" destId="{A8EF8CE8-3126-41FA-94C4-561D86AC1D3F}" srcOrd="3" destOrd="0" presId="urn:microsoft.com/office/officeart/2018/2/layout/IconVerticalSolidList"/>
    <dgm:cxn modelId="{3512846B-6F01-4F16-8E4F-189A2B57E0E6}" type="presParOf" srcId="{D7996C29-EDFE-4257-9CDD-DDEDFAE72D3C}" destId="{DEA85E2A-7E2A-4458-BFF5-7E47B2DC6762}" srcOrd="3" destOrd="0" presId="urn:microsoft.com/office/officeart/2018/2/layout/IconVerticalSolidList"/>
    <dgm:cxn modelId="{5A428146-3EAA-4FD9-BB28-A5E42C6DAF2D}" type="presParOf" srcId="{D7996C29-EDFE-4257-9CDD-DDEDFAE72D3C}" destId="{85F1B432-98F4-4438-9638-140F7E201217}" srcOrd="4" destOrd="0" presId="urn:microsoft.com/office/officeart/2018/2/layout/IconVerticalSolidList"/>
    <dgm:cxn modelId="{C8F26EF7-3D5A-49D3-B02E-8633152525E5}" type="presParOf" srcId="{85F1B432-98F4-4438-9638-140F7E201217}" destId="{9C1971B5-AF31-4E69-9A07-BE47D4A91B44}" srcOrd="0" destOrd="0" presId="urn:microsoft.com/office/officeart/2018/2/layout/IconVerticalSolidList"/>
    <dgm:cxn modelId="{90F0284D-9CC8-4162-81C0-56A0768DEBC0}" type="presParOf" srcId="{85F1B432-98F4-4438-9638-140F7E201217}" destId="{B4B8B396-3694-45E5-A852-E12EBAD535E8}" srcOrd="1" destOrd="0" presId="urn:microsoft.com/office/officeart/2018/2/layout/IconVerticalSolidList"/>
    <dgm:cxn modelId="{4037FFF5-BA81-4296-AA80-081B7D489E34}" type="presParOf" srcId="{85F1B432-98F4-4438-9638-140F7E201217}" destId="{8FAADC6A-D2E8-480F-BEAD-4C7457091356}" srcOrd="2" destOrd="0" presId="urn:microsoft.com/office/officeart/2018/2/layout/IconVerticalSolidList"/>
    <dgm:cxn modelId="{E214ECA5-8977-45F7-BDD8-AE6473CAD903}" type="presParOf" srcId="{85F1B432-98F4-4438-9638-140F7E201217}" destId="{740B6DD6-ACAB-464F-92B8-E5F310AE7312}" srcOrd="3" destOrd="0" presId="urn:microsoft.com/office/officeart/2018/2/layout/IconVerticalSolidList"/>
    <dgm:cxn modelId="{54F9B4AF-5DB2-4BF7-8C2B-EE40B31D526E}" type="presParOf" srcId="{D7996C29-EDFE-4257-9CDD-DDEDFAE72D3C}" destId="{A8BE2530-8EAA-49BC-92D4-3C0DCDEAF108}" srcOrd="5" destOrd="0" presId="urn:microsoft.com/office/officeart/2018/2/layout/IconVerticalSolidList"/>
    <dgm:cxn modelId="{19B3598A-D76C-4E78-89E2-46A4FB7A6E22}" type="presParOf" srcId="{D7996C29-EDFE-4257-9CDD-DDEDFAE72D3C}" destId="{386E2BC4-70A0-4988-BBD3-D2B72976449C}" srcOrd="6" destOrd="0" presId="urn:microsoft.com/office/officeart/2018/2/layout/IconVerticalSolidList"/>
    <dgm:cxn modelId="{E2A4127D-7594-45C1-9343-C83622240959}" type="presParOf" srcId="{386E2BC4-70A0-4988-BBD3-D2B72976449C}" destId="{70F78938-4D81-4066-996D-8B7811385C00}" srcOrd="0" destOrd="0" presId="urn:microsoft.com/office/officeart/2018/2/layout/IconVerticalSolidList"/>
    <dgm:cxn modelId="{E3AD5D01-1072-4BFA-AFBD-B8ED90E43244}" type="presParOf" srcId="{386E2BC4-70A0-4988-BBD3-D2B72976449C}" destId="{E0C90D61-3421-4C1D-81D3-5DF2ADFD8585}" srcOrd="1" destOrd="0" presId="urn:microsoft.com/office/officeart/2018/2/layout/IconVerticalSolidList"/>
    <dgm:cxn modelId="{AAD848F9-1B87-4682-A34D-E1BDF8524EF2}" type="presParOf" srcId="{386E2BC4-70A0-4988-BBD3-D2B72976449C}" destId="{B62B75DF-9544-4695-9686-216C9E9999C1}" srcOrd="2" destOrd="0" presId="urn:microsoft.com/office/officeart/2018/2/layout/IconVerticalSolidList"/>
    <dgm:cxn modelId="{53EEBA59-231F-4828-95F4-F0F14B0858E2}" type="presParOf" srcId="{386E2BC4-70A0-4988-BBD3-D2B72976449C}" destId="{60181687-379D-44B1-A18E-242189FDCD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78CE9-3A64-419F-B9E8-33F828D6C5BB}">
      <dsp:nvSpPr>
        <dsp:cNvPr id="0" name=""/>
        <dsp:cNvSpPr/>
      </dsp:nvSpPr>
      <dsp:spPr>
        <a:xfrm>
          <a:off x="0" y="582538"/>
          <a:ext cx="7429499" cy="1075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A88F7-B52C-4A81-BA29-CF87193EDC3D}">
      <dsp:nvSpPr>
        <dsp:cNvPr id="0" name=""/>
        <dsp:cNvSpPr/>
      </dsp:nvSpPr>
      <dsp:spPr>
        <a:xfrm>
          <a:off x="325325" y="824515"/>
          <a:ext cx="591500" cy="591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7A83A-DBF7-42AB-A254-01ABB5A51B9F}">
      <dsp:nvSpPr>
        <dsp:cNvPr id="0" name=""/>
        <dsp:cNvSpPr/>
      </dsp:nvSpPr>
      <dsp:spPr>
        <a:xfrm>
          <a:off x="1242150" y="582538"/>
          <a:ext cx="61873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Model: Mistral-7B fine-tuned using QLoRA.</a:t>
          </a:r>
        </a:p>
      </dsp:txBody>
      <dsp:txXfrm>
        <a:off x="1242150" y="582538"/>
        <a:ext cx="6187348" cy="1075455"/>
      </dsp:txXfrm>
    </dsp:sp>
    <dsp:sp modelId="{2E728474-753F-4A16-ABC0-F72027F5FB19}">
      <dsp:nvSpPr>
        <dsp:cNvPr id="0" name=""/>
        <dsp:cNvSpPr/>
      </dsp:nvSpPr>
      <dsp:spPr>
        <a:xfrm>
          <a:off x="0" y="1926856"/>
          <a:ext cx="7429499" cy="10754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A8A1A-0779-4641-B6D0-380DC406B0AD}">
      <dsp:nvSpPr>
        <dsp:cNvPr id="0" name=""/>
        <dsp:cNvSpPr/>
      </dsp:nvSpPr>
      <dsp:spPr>
        <a:xfrm>
          <a:off x="325325" y="2168834"/>
          <a:ext cx="591500" cy="591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798DF-D87A-47FD-8378-01F3CDAEB61A}">
      <dsp:nvSpPr>
        <dsp:cNvPr id="0" name=""/>
        <dsp:cNvSpPr/>
      </dsp:nvSpPr>
      <dsp:spPr>
        <a:xfrm>
          <a:off x="1242150" y="1926856"/>
          <a:ext cx="6187348" cy="1075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19" tIns="113819" rIns="113819" bIns="11381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Efficient method using quantized layers and adapters. Allows training on commodity GPUs.</a:t>
          </a:r>
        </a:p>
      </dsp:txBody>
      <dsp:txXfrm>
        <a:off x="1242150" y="1926856"/>
        <a:ext cx="6187348" cy="1075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776CA-BA0A-47DE-BDF4-6EB331437B65}">
      <dsp:nvSpPr>
        <dsp:cNvPr id="0" name=""/>
        <dsp:cNvSpPr/>
      </dsp:nvSpPr>
      <dsp:spPr>
        <a:xfrm>
          <a:off x="0" y="1487"/>
          <a:ext cx="7429499" cy="7540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042A8-BE9F-4EF5-972F-152D960F6CC8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296BC-F786-4BDC-8D34-DD95ED52BDFA}">
      <dsp:nvSpPr>
        <dsp:cNvPr id="0" name=""/>
        <dsp:cNvSpPr/>
      </dsp:nvSpPr>
      <dsp:spPr>
        <a:xfrm>
          <a:off x="870961" y="1487"/>
          <a:ext cx="65585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Demonstrated end-to-end automated design-to-code conversion.</a:t>
          </a:r>
        </a:p>
      </dsp:txBody>
      <dsp:txXfrm>
        <a:off x="870961" y="1487"/>
        <a:ext cx="6558537" cy="754078"/>
      </dsp:txXfrm>
    </dsp:sp>
    <dsp:sp modelId="{70B675B5-49B8-4849-A844-DE975621BE58}">
      <dsp:nvSpPr>
        <dsp:cNvPr id="0" name=""/>
        <dsp:cNvSpPr/>
      </dsp:nvSpPr>
      <dsp:spPr>
        <a:xfrm>
          <a:off x="0" y="944086"/>
          <a:ext cx="7429499" cy="7540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6C75C-266A-4841-AB1F-7132A0FC555E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F8CE8-3126-41FA-94C4-561D86AC1D3F}">
      <dsp:nvSpPr>
        <dsp:cNvPr id="0" name=""/>
        <dsp:cNvSpPr/>
      </dsp:nvSpPr>
      <dsp:spPr>
        <a:xfrm>
          <a:off x="870961" y="944086"/>
          <a:ext cx="65585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Grayscale and edge detection enhanced layout understanding.</a:t>
          </a:r>
        </a:p>
      </dsp:txBody>
      <dsp:txXfrm>
        <a:off x="870961" y="944086"/>
        <a:ext cx="6558537" cy="754078"/>
      </dsp:txXfrm>
    </dsp:sp>
    <dsp:sp modelId="{9C1971B5-AF31-4E69-9A07-BE47D4A91B44}">
      <dsp:nvSpPr>
        <dsp:cNvPr id="0" name=""/>
        <dsp:cNvSpPr/>
      </dsp:nvSpPr>
      <dsp:spPr>
        <a:xfrm>
          <a:off x="0" y="1886684"/>
          <a:ext cx="7429499" cy="7540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8B396-3694-45E5-A852-E12EBAD535E8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B6DD6-ACAB-464F-92B8-E5F310AE7312}">
      <dsp:nvSpPr>
        <dsp:cNvPr id="0" name=""/>
        <dsp:cNvSpPr/>
      </dsp:nvSpPr>
      <dsp:spPr>
        <a:xfrm>
          <a:off x="870961" y="1886684"/>
          <a:ext cx="65585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Mistral-7B fine-tuned using QLoRA mapped layout to HTML.</a:t>
          </a:r>
        </a:p>
      </dsp:txBody>
      <dsp:txXfrm>
        <a:off x="870961" y="1886684"/>
        <a:ext cx="6558537" cy="754078"/>
      </dsp:txXfrm>
    </dsp:sp>
    <dsp:sp modelId="{70F78938-4D81-4066-996D-8B7811385C00}">
      <dsp:nvSpPr>
        <dsp:cNvPr id="0" name=""/>
        <dsp:cNvSpPr/>
      </dsp:nvSpPr>
      <dsp:spPr>
        <a:xfrm>
          <a:off x="0" y="2829283"/>
          <a:ext cx="7429499" cy="754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90D61-3421-4C1D-81D3-5DF2ADFD8585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81687-379D-44B1-A18E-242189FDCD6C}">
      <dsp:nvSpPr>
        <dsp:cNvPr id="0" name=""/>
        <dsp:cNvSpPr/>
      </dsp:nvSpPr>
      <dsp:spPr>
        <a:xfrm>
          <a:off x="870961" y="2829283"/>
          <a:ext cx="65585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Foundation for future visual programming and design automation.</a:t>
          </a:r>
        </a:p>
      </dsp:txBody>
      <dsp:txXfrm>
        <a:off x="870961" y="2829283"/>
        <a:ext cx="6558537" cy="754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8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3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80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6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76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6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0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2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3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0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86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459" y="934066"/>
            <a:ext cx="8200102" cy="2667972"/>
          </a:xfrm>
        </p:spPr>
        <p:txBody>
          <a:bodyPr>
            <a:normAutofit/>
          </a:bodyPr>
          <a:lstStyle/>
          <a:p>
            <a:r>
              <a:rPr lang="en-IN" dirty="0"/>
              <a:t>computer Vision and Generative AI-Based Code Generation System 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8258" y="3602038"/>
            <a:ext cx="7805661" cy="165576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tx1"/>
                </a:solidFill>
              </a:rPr>
              <a:t>Project Report | CSC-528</a:t>
            </a:r>
          </a:p>
          <a:p>
            <a:r>
              <a:rPr lang="en-IN" dirty="0">
                <a:solidFill>
                  <a:schemeClr val="tx1"/>
                </a:solidFill>
              </a:rPr>
              <a:t>Team: </a:t>
            </a:r>
            <a:r>
              <a:rPr lang="en-IN" dirty="0" err="1">
                <a:solidFill>
                  <a:schemeClr val="tx1"/>
                </a:solidFill>
              </a:rPr>
              <a:t>Vasanthkumar</a:t>
            </a:r>
            <a:r>
              <a:rPr lang="en-IN" dirty="0">
                <a:solidFill>
                  <a:schemeClr val="tx1"/>
                </a:solidFill>
              </a:rPr>
              <a:t> Ramamoorthi- 2171863 </a:t>
            </a:r>
          </a:p>
          <a:p>
            <a:r>
              <a:rPr lang="en-IN" dirty="0">
                <a:solidFill>
                  <a:schemeClr val="tx1"/>
                </a:solidFill>
              </a:rPr>
              <a:t>Akash SAMPATH- 2147087</a:t>
            </a:r>
          </a:p>
          <a:p>
            <a:r>
              <a:rPr lang="en-IN" dirty="0">
                <a:solidFill>
                  <a:schemeClr val="tx1"/>
                </a:solidFill>
              </a:rPr>
              <a:t>Arul MICHAEL ANTONY Felix Raja- 2133065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4314-4F62-2CC2-E6C6-4CE6E0B7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02" y="538478"/>
            <a:ext cx="7429499" cy="1478570"/>
          </a:xfrm>
        </p:spPr>
        <p:txBody>
          <a:bodyPr>
            <a:normAutofit/>
          </a:bodyPr>
          <a:lstStyle/>
          <a:p>
            <a:r>
              <a:rPr lang="en-US" sz="1800" dirty="0"/>
              <a:t>HTML CODE GENERATED</a:t>
            </a:r>
            <a:endParaRPr lang="en-IN" sz="1800" dirty="0"/>
          </a:p>
        </p:txBody>
      </p:sp>
      <p:pic>
        <p:nvPicPr>
          <p:cNvPr id="5" name="Content Placeholder 4" descr="A black background with many small colored lines&#10;&#10;AI-generated content may be incorrect.">
            <a:extLst>
              <a:ext uri="{FF2B5EF4-FFF2-40B4-BE49-F238E27FC236}">
                <a16:creationId xmlns:a16="http://schemas.microsoft.com/office/drawing/2014/main" id="{AD9E7C4B-E53E-3041-F225-1A8DAD905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48" y="1919394"/>
            <a:ext cx="4660233" cy="4156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C84DE-B979-504C-7C2B-134EB9BEB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81" y="1919394"/>
            <a:ext cx="4227871" cy="40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1C7-C62D-BD83-7D5C-48034CCC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034" y="-120767"/>
            <a:ext cx="7429499" cy="1478570"/>
          </a:xfrm>
        </p:spPr>
        <p:txBody>
          <a:bodyPr/>
          <a:lstStyle/>
          <a:p>
            <a:r>
              <a:rPr lang="en-US" dirty="0"/>
              <a:t>DEMO VIDEO</a:t>
            </a:r>
            <a:endParaRPr lang="en-IN" dirty="0"/>
          </a:p>
        </p:txBody>
      </p:sp>
      <p:pic>
        <p:nvPicPr>
          <p:cNvPr id="7" name="Screen Recording 2025-06-10 101716">
            <a:hlinkClick r:id="" action="ppaction://media"/>
            <a:extLst>
              <a:ext uri="{FF2B5EF4-FFF2-40B4-BE49-F238E27FC236}">
                <a16:creationId xmlns:a16="http://schemas.microsoft.com/office/drawing/2014/main" id="{77302DD1-035C-2595-148C-FAD95D6CDE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83226"/>
            <a:ext cx="9143999" cy="5874773"/>
          </a:xfrm>
        </p:spPr>
      </p:pic>
    </p:spTree>
    <p:extLst>
      <p:ext uri="{BB962C8B-B14F-4D97-AF65-F5344CB8AC3E}">
        <p14:creationId xmlns:p14="http://schemas.microsoft.com/office/powerpoint/2010/main" val="24678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5DB5AB-4FED-B992-9FFA-28EE80BEB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61473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7350-E975-A79F-9224-B7840641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87576"/>
            <a:ext cx="7429499" cy="600682"/>
          </a:xfrm>
        </p:spPr>
        <p:txBody>
          <a:bodyPr/>
          <a:lstStyle/>
          <a:p>
            <a:r>
              <a:rPr lang="en-US" dirty="0"/>
              <a:t>UPDATES </a:t>
            </a:r>
            <a:r>
              <a:rPr lang="en-US"/>
              <a:t>FROM FEEDBACK OF PAPER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7FF1-6C40-93F0-BDCB-3503B37A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06" y="1406012"/>
            <a:ext cx="7429499" cy="5102943"/>
          </a:xfrm>
        </p:spPr>
        <p:txBody>
          <a:bodyPr>
            <a:normAutofit/>
          </a:bodyPr>
          <a:lstStyle/>
          <a:p>
            <a:r>
              <a:rPr lang="en-US" sz="2000" dirty="0"/>
              <a:t>In this project, the loss function we used is </a:t>
            </a:r>
            <a:r>
              <a:rPr lang="en-US" sz="2000" b="1" dirty="0" err="1"/>
              <a:t>CrossEntropyLoss</a:t>
            </a:r>
            <a:r>
              <a:rPr lang="en-US" sz="2000" dirty="0"/>
              <a:t>, which measures the difference between the predicted HTML token distribution and the actual tokens.</a:t>
            </a:r>
          </a:p>
          <a:p>
            <a:r>
              <a:rPr lang="en-US" sz="2000" dirty="0"/>
              <a:t>A decrease in loss from </a:t>
            </a:r>
            <a:r>
              <a:rPr lang="en-US" sz="2000" b="1" dirty="0"/>
              <a:t>2.9 to 1.2</a:t>
            </a:r>
            <a:r>
              <a:rPr lang="en-US" sz="2000" dirty="0"/>
              <a:t> over 3 epochs indicates the model is learning to generate more accurate HTML code. </a:t>
            </a:r>
          </a:p>
          <a:p>
            <a:r>
              <a:rPr lang="en-US" sz="2000" dirty="0"/>
              <a:t>Training for more epochs might </a:t>
            </a:r>
            <a:r>
              <a:rPr lang="en-US" sz="2000" b="1" dirty="0"/>
              <a:t>reduce the loss further</a:t>
            </a:r>
            <a:r>
              <a:rPr lang="en-US" sz="2000" dirty="0"/>
              <a:t>, leading to improved code quality, but overfitting becomes a risk if the model starts to memorize instead of generalizing also it worked pretty well with 3 epochs. We planned to train it more and make it as a more accurate model as a future work.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97869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B3AB-6DE5-BF55-AFE0-FB2B1D61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56060" y="0"/>
            <a:ext cx="7429499" cy="618518"/>
          </a:xfrm>
        </p:spPr>
        <p:txBody>
          <a:bodyPr/>
          <a:lstStyle/>
          <a:p>
            <a:r>
              <a:rPr lang="en-US" dirty="0"/>
              <a:t>.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0B1AC90-DE36-AE28-B91A-400B4380CC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3962" y="1211238"/>
            <a:ext cx="8042786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Canny Edge detection to Mistral-7B Encoding: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transition from edge-detected images to LLM input is crucial.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step  involved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Extracting geometric and textual features from edge maps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Converting these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tokenized prompts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Feeding structured layout prompts into the Mistral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72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B239-E8D1-8989-B3EF-EAFC61F2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0" y="618517"/>
            <a:ext cx="7429499" cy="399281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THANKYOU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E34F6-D7AA-4AE7-6797-E44520A6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60" y="4955457"/>
            <a:ext cx="7429499" cy="835743"/>
          </a:xfrm>
        </p:spPr>
        <p:txBody>
          <a:bodyPr/>
          <a:lstStyle/>
          <a:p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310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Developed a hybrid AI system that generates structured HTML/CSS code from UI screenshots. Combines computer vision for layout analysis and a fine-tuned Mistral LLM for code generation.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11" y="193746"/>
            <a:ext cx="7429499" cy="1478570"/>
          </a:xfrm>
        </p:spPr>
        <p:txBody>
          <a:bodyPr/>
          <a:lstStyle/>
          <a:p>
            <a:r>
              <a:rPr dirty="0"/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C18B59-78B5-4498-928B-5BB828F1A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1016" y="1619688"/>
            <a:ext cx="854109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Effort in UI Conversion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Frontend development often requires developers to manually translate UI/UX designs into HTML/CSS code, which is time-consuming and error-prone.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Automation with 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800" dirty="0">
                <a:latin typeface="Arial" panose="020B0604020202020204" pitchFamily="34" charset="0"/>
              </a:rPr>
              <a:t>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 leverages computer vision and generative AI to automate the design-to-code conversion process, reducing manual workload.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 of Computer Vision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Classical computer vision techniques like grayscale conversion and edge detection help extract layout and structural features from UI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of Language Models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fine-tuned Mistral-7B large language model is used to convert processed visual layouts into structured HTML/CSS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 and 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This hybrid AI system improves development speed, ensures consistency in design implementation, and paves the way for scalable UI prototyping.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IN"/>
              <a:t>Problem Statement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E768A6C-B710-7E16-CE62-7D2352CCFF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94" r="52966" b="-1"/>
          <a:stretch>
            <a:fillRect/>
          </a:stretch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/>
              <a:t>Objective: Convert UI screenshots into HTML code. Approach: Use CV to analyze layout, then LLM for code generation. Reduces manual coding, speeds up prototyping.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rPr lang="en-IN"/>
              <a:t>Method: Data Preparation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EBBEA7A-568C-5D15-DFAE-94491B990D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94" r="52966" b="-1"/>
          <a:stretch>
            <a:fillRect/>
          </a:stretch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lang="en-US" dirty="0"/>
              <a:t>Used </a:t>
            </a:r>
            <a:r>
              <a:rPr lang="en-US" dirty="0" err="1"/>
              <a:t>WebSight</a:t>
            </a:r>
            <a:r>
              <a:rPr lang="en-US" dirty="0"/>
              <a:t> and Fluent-Dev from Hugging face datasets containing UI screenshots and their corresponding HTML/CSS code for fine-tuning.</a:t>
            </a:r>
          </a:p>
          <a:p>
            <a:r>
              <a:rPr lang="en-US" dirty="0"/>
              <a:t>There was about 2 million </a:t>
            </a:r>
            <a:r>
              <a:rPr lang="en-US" dirty="0" err="1"/>
              <a:t>datas</a:t>
            </a:r>
            <a:r>
              <a:rPr lang="en-US" dirty="0"/>
              <a:t> of screenshots and html code.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t>Computer Vision Preprocessing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7A111E5-9C6A-67A6-BC05-4A315523AB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950" r="26028"/>
          <a:stretch>
            <a:fillRect/>
          </a:stretch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rPr dirty="0"/>
              <a:t>1. Grayscale Conversion: Reduces image complexity</a:t>
            </a:r>
            <a:r>
              <a:rPr lang="en-US" dirty="0"/>
              <a:t>, used open </a:t>
            </a:r>
            <a:r>
              <a:rPr lang="en-US" dirty="0" err="1"/>
              <a:t>cv’s</a:t>
            </a:r>
            <a:r>
              <a:rPr lang="en-US" dirty="0"/>
              <a:t> Color function</a:t>
            </a:r>
            <a:r>
              <a:rPr dirty="0"/>
              <a:t>.</a:t>
            </a:r>
          </a:p>
          <a:p>
            <a:r>
              <a:rPr dirty="0"/>
              <a:t>2. Edge Detection: Highlights structural layout elements for the model to interpret</a:t>
            </a:r>
            <a:r>
              <a:rPr lang="en-US" dirty="0"/>
              <a:t>, used canny edge detection algorithm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Language Model Fine-Tuning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752EDD-33AF-C19A-315E-4A1534C91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978722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6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79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4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Inference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249487"/>
            <a:ext cx="7429499" cy="3541714"/>
          </a:xfrm>
        </p:spPr>
        <p:txBody>
          <a:bodyPr>
            <a:normAutofit/>
          </a:bodyPr>
          <a:lstStyle/>
          <a:p>
            <a:r>
              <a:rPr lang="en-US"/>
              <a:t>Processed UI image is passed to the trained model.</a:t>
            </a:r>
          </a:p>
          <a:p>
            <a:r>
              <a:rPr lang="en-US"/>
              <a:t>Model generates HTML code saved in output directory.</a:t>
            </a:r>
          </a:p>
          <a:p>
            <a:r>
              <a:rPr lang="en-US"/>
              <a:t>Code is visually aligned with input design.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23684" y="0"/>
            <a:ext cx="506016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5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364" y="0"/>
            <a:ext cx="5171114" cy="1082463"/>
          </a:xfrm>
        </p:spPr>
        <p:txBody>
          <a:bodyPr/>
          <a:lstStyle/>
          <a:p>
            <a:r>
              <a:rPr dirty="0"/>
              <a:t>Sample Output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8C2D4B-2651-DB9B-7D2B-CEDF82E6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941"/>
          <a:stretch/>
        </p:blipFill>
        <p:spPr>
          <a:xfrm>
            <a:off x="108155" y="827297"/>
            <a:ext cx="4463845" cy="3060731"/>
          </a:xfrm>
          <a:prstGeom prst="rect">
            <a:avLst/>
          </a:prstGeo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0C5B2A-D4C3-EE12-8350-6CAC63295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-21510" t="2113" r="21510" b="56553"/>
          <a:stretch/>
        </p:blipFill>
        <p:spPr>
          <a:xfrm>
            <a:off x="-1569065" y="4152483"/>
            <a:ext cx="10152625" cy="2307311"/>
          </a:xfr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18CCFC-E4FA-172F-F838-5CACA792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55"/>
          <a:stretch/>
        </p:blipFill>
        <p:spPr>
          <a:xfrm>
            <a:off x="4572000" y="827297"/>
            <a:ext cx="4572000" cy="306073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1382</TotalTime>
  <Words>551</Words>
  <Application>Microsoft Office PowerPoint</Application>
  <PresentationFormat>On-screen Show (4:3)</PresentationFormat>
  <Paragraphs>59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computer Vision and Generative AI-Based Code Generation System </vt:lpstr>
      <vt:lpstr>Abstract</vt:lpstr>
      <vt:lpstr>Introduction</vt:lpstr>
      <vt:lpstr>Problem Statement</vt:lpstr>
      <vt:lpstr>Method: Data Preparation</vt:lpstr>
      <vt:lpstr>Computer Vision Preprocessing</vt:lpstr>
      <vt:lpstr>Language Model Fine-Tuning</vt:lpstr>
      <vt:lpstr>Inference Pipeline</vt:lpstr>
      <vt:lpstr>Sample Output</vt:lpstr>
      <vt:lpstr>HTML CODE GENERATED</vt:lpstr>
      <vt:lpstr>DEMO VIDEO</vt:lpstr>
      <vt:lpstr>Conclusion</vt:lpstr>
      <vt:lpstr>UPDATES FROM FEEDBACK OF PAPER </vt:lpstr>
      <vt:lpstr>. </vt:lpstr>
      <vt:lpstr>THANKYOU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Akash</dc:creator>
  <cp:keywords/>
  <dc:description>generated using python-pptx</dc:description>
  <cp:lastModifiedBy>Sampath, Akash</cp:lastModifiedBy>
  <cp:revision>6</cp:revision>
  <dcterms:created xsi:type="dcterms:W3CDTF">2013-01-27T09:14:16Z</dcterms:created>
  <dcterms:modified xsi:type="dcterms:W3CDTF">2025-06-10T20:34:30Z</dcterms:modified>
  <cp:category/>
</cp:coreProperties>
</file>